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notesMasterIdLst>
    <p:notesMasterId r:id="rId27"/>
  </p:notesMasterIdLst>
  <p:sldIdLst>
    <p:sldId id="256" r:id="rId5"/>
    <p:sldId id="257" r:id="rId6"/>
    <p:sldId id="276" r:id="rId7"/>
    <p:sldId id="432" r:id="rId8"/>
    <p:sldId id="422" r:id="rId9"/>
    <p:sldId id="444" r:id="rId10"/>
    <p:sldId id="445" r:id="rId11"/>
    <p:sldId id="446" r:id="rId12"/>
    <p:sldId id="447" r:id="rId13"/>
    <p:sldId id="449" r:id="rId14"/>
    <p:sldId id="448" r:id="rId15"/>
    <p:sldId id="450" r:id="rId16"/>
    <p:sldId id="443" r:id="rId17"/>
    <p:sldId id="437" r:id="rId18"/>
    <p:sldId id="439" r:id="rId19"/>
    <p:sldId id="280" r:id="rId20"/>
    <p:sldId id="440" r:id="rId21"/>
    <p:sldId id="442" r:id="rId22"/>
    <p:sldId id="441" r:id="rId23"/>
    <p:sldId id="285" r:id="rId24"/>
    <p:sldId id="286" r:id="rId25"/>
    <p:sldId id="423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97BC"/>
    <a:srgbClr val="C0D585"/>
    <a:srgbClr val="D2CB6C"/>
    <a:srgbClr val="92A25E"/>
    <a:srgbClr val="DDE2BA"/>
    <a:srgbClr val="FFCC66"/>
    <a:srgbClr val="C6D62A"/>
    <a:srgbClr val="CEDB6F"/>
    <a:srgbClr val="8AC6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4A092B-3BB6-4991-B498-8E2CA4E66EEE}" type="datetimeFigureOut">
              <a:rPr lang="nl-NL" smtClean="0"/>
              <a:t>5-2-2021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9A2A2-B9BC-46B2-A828-9298F760FC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3531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Klei-technieken, Druktechnieken, muziek producen,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9A2A2-B9BC-46B2-A828-9298F760FCFE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85425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9A2A2-B9BC-46B2-A828-9298F760FCFE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300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9A2A2-B9BC-46B2-A828-9298F760FCFE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67134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9A2A2-B9BC-46B2-A828-9298F760FCFE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3390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9A2A2-B9BC-46B2-A828-9298F760FCFE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65006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9A2A2-B9BC-46B2-A828-9298F760FCFE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15847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9A2A2-B9BC-46B2-A828-9298F760FCFE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9084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9A2A2-B9BC-46B2-A828-9298F760FCFE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1670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9A2A2-B9BC-46B2-A828-9298F760FCFE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2454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9A2A2-B9BC-46B2-A828-9298F760FCFE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7809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9A2A2-B9BC-46B2-A828-9298F760FCFE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0952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9A2A2-B9BC-46B2-A828-9298F760FCFE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3671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9A2A2-B9BC-46B2-A828-9298F760FCFE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0362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9A2A2-B9BC-46B2-A828-9298F760FCFE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6070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9A2A2-B9BC-46B2-A828-9298F760FCFE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3025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0C1659F-3740-49B9-866E-A0A21E48678D}" type="datetimeFigureOut">
              <a:rPr lang="nl-NL" smtClean="0"/>
              <a:t>5-2-2021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497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9F-3740-49B9-866E-A0A21E48678D}" type="datetimeFigureOut">
              <a:rPr lang="nl-NL" smtClean="0"/>
              <a:t>5-2-2021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6601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9F-3740-49B9-866E-A0A21E48678D}" type="datetimeFigureOut">
              <a:rPr lang="nl-NL" smtClean="0"/>
              <a:t>5-2-2021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849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9F-3740-49B9-866E-A0A21E48678D}" type="datetimeFigureOut">
              <a:rPr lang="nl-NL" smtClean="0"/>
              <a:t>5-2-2021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4740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9F-3740-49B9-866E-A0A21E48678D}" type="datetimeFigureOut">
              <a:rPr lang="nl-NL" smtClean="0"/>
              <a:t>5-2-2021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768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9F-3740-49B9-866E-A0A21E48678D}" type="datetimeFigureOut">
              <a:rPr lang="nl-NL" smtClean="0"/>
              <a:t>5-2-2021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6719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9F-3740-49B9-866E-A0A21E48678D}" type="datetimeFigureOut">
              <a:rPr lang="nl-NL" smtClean="0"/>
              <a:t>5-2-2021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1835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9F-3740-49B9-866E-A0A21E48678D}" type="datetimeFigureOut">
              <a:rPr lang="nl-NL" smtClean="0"/>
              <a:t>5-2-2021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147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9F-3740-49B9-866E-A0A21E48678D}" type="datetimeFigureOut">
              <a:rPr lang="nl-NL" smtClean="0"/>
              <a:t>5-2-2021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9670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9F-3740-49B9-866E-A0A21E48678D}" type="datetimeFigureOut">
              <a:rPr lang="nl-NL" smtClean="0"/>
              <a:t>5-2-2021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0999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9F-3740-49B9-866E-A0A21E48678D}" type="datetimeFigureOut">
              <a:rPr lang="nl-NL" smtClean="0"/>
              <a:t>5-2-2021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264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6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50C1659F-3740-49B9-866E-A0A21E48678D}" type="datetimeFigureOut">
              <a:rPr lang="nl-NL" smtClean="0"/>
              <a:t>5-2-2021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126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789DA6-C5D2-427D-9EB5-6038C0EA57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>
            <a:normAutofit/>
          </a:bodyPr>
          <a:lstStyle/>
          <a:p>
            <a:r>
              <a:rPr lang="nl-NL" sz="7200" b="1" dirty="0"/>
              <a:t>Sport &amp; spel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181511A-08CC-4AC1-954A-88C923AD0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nl-NL" dirty="0"/>
          </a:p>
          <a:p>
            <a:pPr>
              <a:lnSpc>
                <a:spcPct val="90000"/>
              </a:lnSpc>
            </a:pPr>
            <a:r>
              <a:rPr lang="nl-NL" dirty="0"/>
              <a:t>EXPRESSIEF TALENT</a:t>
            </a:r>
            <a:br>
              <a:rPr lang="nl-NL" dirty="0"/>
            </a:br>
            <a:r>
              <a:rPr lang="nl-NL" dirty="0"/>
              <a:t>LES 5</a:t>
            </a:r>
            <a:br>
              <a:rPr lang="nl-NL" dirty="0"/>
            </a:br>
            <a:r>
              <a:rPr lang="nl-NL" dirty="0"/>
              <a:t>MODULE A</a:t>
            </a:r>
            <a:br>
              <a:rPr lang="nl-NL" dirty="0"/>
            </a:br>
            <a:endParaRPr lang="nl-NL" b="1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02000ED-505A-4751-B93B-86CA0EC16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132" y="9427"/>
            <a:ext cx="10083612" cy="453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640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D5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2168A7E-2364-4BA4-A7F2-AA1A534A0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222" y="356884"/>
            <a:ext cx="5071872" cy="1265156"/>
          </a:xfrm>
        </p:spPr>
        <p:txBody>
          <a:bodyPr>
            <a:normAutofit/>
          </a:bodyPr>
          <a:lstStyle/>
          <a:p>
            <a:pPr algn="ctr"/>
            <a:r>
              <a:rPr lang="nl-NL" b="1" dirty="0"/>
              <a:t>Online </a:t>
            </a:r>
            <a:r>
              <a:rPr lang="nl-NL" b="1" dirty="0" err="1"/>
              <a:t>energizer</a:t>
            </a:r>
            <a:endParaRPr lang="nl-NL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CF0A1C24-E86A-4222-B026-47ACCD2A2C41}"/>
              </a:ext>
            </a:extLst>
          </p:cNvPr>
          <p:cNvSpPr/>
          <p:nvPr/>
        </p:nvSpPr>
        <p:spPr>
          <a:xfrm>
            <a:off x="1317321" y="3013501"/>
            <a:ext cx="97410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800" dirty="0"/>
              <a:t>Feestje thuis of keet/ feestje in de stad</a:t>
            </a:r>
          </a:p>
        </p:txBody>
      </p:sp>
    </p:spTree>
    <p:extLst>
      <p:ext uri="{BB962C8B-B14F-4D97-AF65-F5344CB8AC3E}">
        <p14:creationId xmlns:p14="http://schemas.microsoft.com/office/powerpoint/2010/main" val="1736081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2168A7E-2364-4BA4-A7F2-AA1A534A0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222" y="356884"/>
            <a:ext cx="5071872" cy="1265156"/>
          </a:xfrm>
        </p:spPr>
        <p:txBody>
          <a:bodyPr>
            <a:normAutofit/>
          </a:bodyPr>
          <a:lstStyle/>
          <a:p>
            <a:pPr algn="ctr"/>
            <a:r>
              <a:rPr lang="nl-NL" b="1" dirty="0"/>
              <a:t>Online </a:t>
            </a:r>
            <a:r>
              <a:rPr lang="nl-NL" b="1" dirty="0" err="1"/>
              <a:t>energizer</a:t>
            </a:r>
            <a:endParaRPr lang="nl-NL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51EF5317-BCBC-478E-91EF-6F6CF1E1BEB1}"/>
              </a:ext>
            </a:extLst>
          </p:cNvPr>
          <p:cNvSpPr/>
          <p:nvPr/>
        </p:nvSpPr>
        <p:spPr>
          <a:xfrm>
            <a:off x="852209" y="3244333"/>
            <a:ext cx="99542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 fontAlgn="base"/>
            <a:r>
              <a:rPr lang="nl-NL" sz="4000" b="0" i="0" dirty="0">
                <a:solidFill>
                  <a:srgbClr val="222222"/>
                </a:solidFill>
                <a:effectLst/>
                <a:latin typeface="open sans"/>
              </a:rPr>
              <a:t>PlayStation / Sporten in de sportschool</a:t>
            </a:r>
          </a:p>
        </p:txBody>
      </p:sp>
    </p:spTree>
    <p:extLst>
      <p:ext uri="{BB962C8B-B14F-4D97-AF65-F5344CB8AC3E}">
        <p14:creationId xmlns:p14="http://schemas.microsoft.com/office/powerpoint/2010/main" val="2928560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97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2168A7E-2364-4BA4-A7F2-AA1A534A0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222" y="356884"/>
            <a:ext cx="5071872" cy="1265156"/>
          </a:xfrm>
        </p:spPr>
        <p:txBody>
          <a:bodyPr>
            <a:normAutofit/>
          </a:bodyPr>
          <a:lstStyle/>
          <a:p>
            <a:pPr algn="ctr"/>
            <a:r>
              <a:rPr lang="nl-NL" b="1" dirty="0"/>
              <a:t>Online </a:t>
            </a:r>
            <a:r>
              <a:rPr lang="nl-NL" b="1" dirty="0" err="1"/>
              <a:t>energizer</a:t>
            </a:r>
            <a:endParaRPr lang="nl-NL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51EF5317-BCBC-478E-91EF-6F6CF1E1BEB1}"/>
              </a:ext>
            </a:extLst>
          </p:cNvPr>
          <p:cNvSpPr/>
          <p:nvPr/>
        </p:nvSpPr>
        <p:spPr>
          <a:xfrm>
            <a:off x="1000255" y="2921168"/>
            <a:ext cx="96231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 fontAlgn="base"/>
            <a:r>
              <a:rPr lang="nl-NL" sz="6000" b="0" i="0" dirty="0">
                <a:solidFill>
                  <a:srgbClr val="222222"/>
                </a:solidFill>
                <a:effectLst/>
                <a:latin typeface="open sans"/>
              </a:rPr>
              <a:t>Online les /</a:t>
            </a:r>
            <a:r>
              <a:rPr lang="nl-NL" sz="6000" dirty="0">
                <a:solidFill>
                  <a:srgbClr val="222222"/>
                </a:solidFill>
                <a:latin typeface="open sans"/>
              </a:rPr>
              <a:t> les op </a:t>
            </a:r>
            <a:r>
              <a:rPr lang="nl-NL" sz="6000" b="0" i="0" dirty="0">
                <a:solidFill>
                  <a:srgbClr val="222222"/>
                </a:solidFill>
                <a:effectLst/>
                <a:latin typeface="open sans"/>
              </a:rPr>
              <a:t>school</a:t>
            </a:r>
          </a:p>
        </p:txBody>
      </p:sp>
    </p:spTree>
    <p:extLst>
      <p:ext uri="{BB962C8B-B14F-4D97-AF65-F5344CB8AC3E}">
        <p14:creationId xmlns:p14="http://schemas.microsoft.com/office/powerpoint/2010/main" val="968256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2168A7E-2364-4BA4-A7F2-AA1A534A0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2364807"/>
            <a:ext cx="9720072" cy="1499616"/>
          </a:xfrm>
        </p:spPr>
        <p:txBody>
          <a:bodyPr>
            <a:normAutofit fontScale="90000"/>
          </a:bodyPr>
          <a:lstStyle/>
          <a:p>
            <a:r>
              <a:rPr lang="nl-NL" dirty="0"/>
              <a:t>Zo, en nu door naar de theorie </a:t>
            </a:r>
            <a:r>
              <a:rPr lang="nl-NL" b="1" dirty="0">
                <a:sym typeface="Wingdings" panose="05000000000000000000" pitchFamily="2" charset="2"/>
              </a:rPr>
              <a:t></a:t>
            </a:r>
            <a:br>
              <a:rPr lang="nl-NL" b="1" dirty="0">
                <a:sym typeface="Wingdings" panose="05000000000000000000" pitchFamily="2" charset="2"/>
              </a:rPr>
            </a:br>
            <a:br>
              <a:rPr lang="nl-NL" b="1" dirty="0">
                <a:sym typeface="Wingdings" panose="05000000000000000000" pitchFamily="2" charset="2"/>
              </a:rPr>
            </a:br>
            <a:r>
              <a:rPr lang="nl-NL" b="1" dirty="0"/>
              <a:t>Vraag aan de groep: </a:t>
            </a:r>
            <a:br>
              <a:rPr lang="nl-NL" b="1" dirty="0"/>
            </a:br>
            <a:br>
              <a:rPr lang="nl-NL" b="1" dirty="0"/>
            </a:br>
            <a:r>
              <a:rPr lang="nl-NL" dirty="0"/>
              <a:t>‘wat is het belang van activiteiten?’</a:t>
            </a:r>
          </a:p>
        </p:txBody>
      </p:sp>
    </p:spTree>
    <p:extLst>
      <p:ext uri="{BB962C8B-B14F-4D97-AF65-F5344CB8AC3E}">
        <p14:creationId xmlns:p14="http://schemas.microsoft.com/office/powerpoint/2010/main" val="3242715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2168A7E-2364-4BA4-A7F2-AA1A534A0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461" y="304800"/>
            <a:ext cx="9720072" cy="1499616"/>
          </a:xfrm>
        </p:spPr>
        <p:txBody>
          <a:bodyPr/>
          <a:lstStyle/>
          <a:p>
            <a:r>
              <a:rPr lang="nl-NL" b="1" dirty="0"/>
              <a:t>Het belang van activiteiten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84D9B4F-EBF6-44BF-ADD9-31D9D5FD0B84}"/>
              </a:ext>
            </a:extLst>
          </p:cNvPr>
          <p:cNvSpPr txBox="1"/>
          <p:nvPr/>
        </p:nvSpPr>
        <p:spPr>
          <a:xfrm>
            <a:off x="1339427" y="1499616"/>
            <a:ext cx="915924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Roboto-Light"/>
              </a:rPr>
              <a:t>-Het plannen van activiteiten brengt structuur in de dag, zo creëer je vaste momenten om te eten, te ontspannen, bezig te zijn en te rusten. Die momenten heeft iedereen nodig. </a:t>
            </a:r>
          </a:p>
          <a:p>
            <a:endParaRPr lang="nl-NL" sz="2800" dirty="0">
              <a:latin typeface="Roboto-Light"/>
            </a:endParaRPr>
          </a:p>
          <a:p>
            <a:r>
              <a:rPr lang="nl-NL" sz="2800" dirty="0">
                <a:latin typeface="Roboto-Light"/>
              </a:rPr>
              <a:t>-Samen iets ondernemen, geeft je het gevoel dat je ergens bij hoort. Je neemt actief deel aan de maatschappij en doet sociale contacten op. </a:t>
            </a:r>
          </a:p>
          <a:p>
            <a:endParaRPr lang="nl-NL" sz="2800" dirty="0">
              <a:latin typeface="Roboto-Light"/>
            </a:endParaRPr>
          </a:p>
          <a:p>
            <a:r>
              <a:rPr lang="nl-NL" sz="2800" dirty="0">
                <a:latin typeface="Roboto-Light"/>
              </a:rPr>
              <a:t>-Door actief bezig zijn, ontwikkel je kennis en vaardigheden, waardoor je zelfstandiger wordt.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646432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2168A7E-2364-4BA4-A7F2-AA1A534A0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488" y="2679192"/>
            <a:ext cx="9720072" cy="1499616"/>
          </a:xfrm>
        </p:spPr>
        <p:txBody>
          <a:bodyPr/>
          <a:lstStyle/>
          <a:p>
            <a:r>
              <a:rPr lang="nl-NL" dirty="0"/>
              <a:t>Wat is volgens jullie het belang van sport &amp; spel voor jullie doelgroepen?</a:t>
            </a:r>
          </a:p>
        </p:txBody>
      </p:sp>
    </p:spTree>
    <p:extLst>
      <p:ext uri="{BB962C8B-B14F-4D97-AF65-F5344CB8AC3E}">
        <p14:creationId xmlns:p14="http://schemas.microsoft.com/office/powerpoint/2010/main" val="1068356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E55122-A285-4355-B52A-341CE05BA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648" y="355982"/>
            <a:ext cx="9720072" cy="1499616"/>
          </a:xfrm>
        </p:spPr>
        <p:txBody>
          <a:bodyPr/>
          <a:lstStyle/>
          <a:p>
            <a:r>
              <a:rPr lang="nl-NL" dirty="0"/>
              <a:t>Begeleiders kunnen spel als middel inzetten om bijvoorbeeld: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FD58D3E-EDC0-424E-80EC-3D802E601870}"/>
              </a:ext>
            </a:extLst>
          </p:cNvPr>
          <p:cNvSpPr/>
          <p:nvPr/>
        </p:nvSpPr>
        <p:spPr>
          <a:xfrm>
            <a:off x="1239520" y="1594825"/>
            <a:ext cx="1046683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/>
          </a:p>
          <a:p>
            <a:r>
              <a:rPr lang="nl-NL" sz="2200" dirty="0"/>
              <a:t>• Emotionele problemen, zoals problemen met het uiten van gevoelens, een gebrek aan</a:t>
            </a:r>
          </a:p>
          <a:p>
            <a:r>
              <a:rPr lang="nl-NL" sz="2200" dirty="0"/>
              <a:t>zelfvertrouwen, een negatief zelfbeeld en hechtingsproblemen;</a:t>
            </a:r>
          </a:p>
          <a:p>
            <a:endParaRPr lang="nl-NL" sz="2200" dirty="0"/>
          </a:p>
          <a:p>
            <a:r>
              <a:rPr lang="nl-NL" sz="2200" dirty="0"/>
              <a:t>• Sociale problemen, waaronder moeilijkheden in de omgang met leeftijdgenoten of volwassenen</a:t>
            </a:r>
          </a:p>
          <a:p>
            <a:endParaRPr lang="nl-NL" sz="2200" dirty="0"/>
          </a:p>
          <a:p>
            <a:r>
              <a:rPr lang="nl-NL" sz="2200" dirty="0"/>
              <a:t>• Oefenen van situaties (bijv. een lastig gesprek waar een client tegen opziet)</a:t>
            </a:r>
          </a:p>
          <a:p>
            <a:endParaRPr lang="nl-NL" sz="2200" dirty="0"/>
          </a:p>
          <a:p>
            <a:r>
              <a:rPr lang="nl-NL" sz="2200" dirty="0"/>
              <a:t>• Afleiding </a:t>
            </a:r>
          </a:p>
          <a:p>
            <a:endParaRPr lang="nl-NL" sz="2200" dirty="0"/>
          </a:p>
          <a:p>
            <a:r>
              <a:rPr lang="nl-NL" sz="2200" dirty="0"/>
              <a:t>• Oefenen met succeservaringen</a:t>
            </a:r>
          </a:p>
          <a:p>
            <a:endParaRPr lang="nl-NL" sz="2200" dirty="0"/>
          </a:p>
          <a:p>
            <a:r>
              <a:rPr lang="nl-NL" sz="2200" dirty="0"/>
              <a:t>• Educatie (</a:t>
            </a:r>
            <a:r>
              <a:rPr lang="nl-NL" sz="2200" dirty="0" err="1"/>
              <a:t>bijv</a:t>
            </a:r>
            <a:r>
              <a:rPr lang="nl-NL" sz="2200" dirty="0"/>
              <a:t> spellen waarbij je iets leert of in uitgedaagd wordt)</a:t>
            </a:r>
          </a:p>
        </p:txBody>
      </p:sp>
    </p:spTree>
    <p:extLst>
      <p:ext uri="{BB962C8B-B14F-4D97-AF65-F5344CB8AC3E}">
        <p14:creationId xmlns:p14="http://schemas.microsoft.com/office/powerpoint/2010/main" val="1708554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4">
            <a:extLst>
              <a:ext uri="{FF2B5EF4-FFF2-40B4-BE49-F238E27FC236}">
                <a16:creationId xmlns:a16="http://schemas.microsoft.com/office/drawing/2014/main" id="{37A98DE1-219F-45AD-BBE2-5501FEB11504}"/>
              </a:ext>
            </a:extLst>
          </p:cNvPr>
          <p:cNvSpPr txBox="1">
            <a:spLocks/>
          </p:cNvSpPr>
          <p:nvPr/>
        </p:nvSpPr>
        <p:spPr>
          <a:xfrm>
            <a:off x="1215474" y="1866055"/>
            <a:ext cx="8444992" cy="4023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Regelmatig sporten en bewegen is belangrijk voor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nl-NL" dirty="0">
                <a:solidFill>
                  <a:srgbClr val="000000"/>
                </a:solidFill>
                <a:latin typeface="Calibri" panose="020F0502020204030204"/>
              </a:rPr>
              <a:t>z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owel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je conditie als je cognitie!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nl-NL" dirty="0">
              <a:solidFill>
                <a:srgbClr val="0000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Een volwassene per dag een 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half uur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nl-NL" dirty="0">
                <a:solidFill>
                  <a:srgbClr val="000000"/>
                </a:solidFill>
                <a:latin typeface="Calibri" panose="020F0502020204030204"/>
              </a:rPr>
              <a:t>intensief bewegen wordt aangeraden!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33788E3-6B61-49E1-8B0E-E17F795EE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6460" y="3801785"/>
            <a:ext cx="3656013" cy="273523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80DC962-E801-4DD1-A1D0-713EB969B3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4428" y="320975"/>
            <a:ext cx="2719185" cy="265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862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2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4">
            <a:extLst>
              <a:ext uri="{FF2B5EF4-FFF2-40B4-BE49-F238E27FC236}">
                <a16:creationId xmlns:a16="http://schemas.microsoft.com/office/drawing/2014/main" id="{37A98DE1-219F-45AD-BBE2-5501FEB11504}"/>
              </a:ext>
            </a:extLst>
          </p:cNvPr>
          <p:cNvSpPr txBox="1">
            <a:spLocks/>
          </p:cNvSpPr>
          <p:nvPr/>
        </p:nvSpPr>
        <p:spPr>
          <a:xfrm>
            <a:off x="919142" y="638388"/>
            <a:ext cx="8444992" cy="4023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Waarom is bewegen goed voor jullie cliënten?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nl-NL" dirty="0">
              <a:solidFill>
                <a:srgbClr val="0000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Bewegen heeft een positief effect op hun leervermogen en probleemoplossend vermogen.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nl-NL" dirty="0">
              <a:solidFill>
                <a:srgbClr val="0000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Bewegen stimuleert systemen in de hersenen die belangrijk zijn voor deze vaardigheden.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nl-NL" dirty="0">
              <a:solidFill>
                <a:srgbClr val="0000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C3FECAC4-A48B-4209-A1FD-4E8D3795C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5158" y="3884085"/>
            <a:ext cx="3619500" cy="271462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3091CF4-893D-40B9-B54A-E7BBD40561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6843" y="5241397"/>
            <a:ext cx="3609975" cy="126682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6912E7C-FB1A-43A4-8DEC-04E96235DA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2363" y="479721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731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4">
            <a:extLst>
              <a:ext uri="{FF2B5EF4-FFF2-40B4-BE49-F238E27FC236}">
                <a16:creationId xmlns:a16="http://schemas.microsoft.com/office/drawing/2014/main" id="{37A98DE1-219F-45AD-BBE2-5501FEB11504}"/>
              </a:ext>
            </a:extLst>
          </p:cNvPr>
          <p:cNvSpPr txBox="1">
            <a:spLocks/>
          </p:cNvSpPr>
          <p:nvPr/>
        </p:nvSpPr>
        <p:spPr>
          <a:xfrm>
            <a:off x="495807" y="425346"/>
            <a:ext cx="10095992" cy="4023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3200" b="1" dirty="0">
                <a:solidFill>
                  <a:srgbClr val="000000"/>
                </a:solidFill>
                <a:latin typeface="Calibri" panose="020F0502020204030204"/>
              </a:rPr>
              <a:t>Sport- en spelmaterialen </a:t>
            </a:r>
            <a:r>
              <a:rPr lang="nl-NL" sz="2000" dirty="0">
                <a:solidFill>
                  <a:srgbClr val="000000"/>
                </a:solidFill>
                <a:latin typeface="Calibri" panose="020F0502020204030204"/>
              </a:rPr>
              <a:t>(Thema 12.4.6 – </a:t>
            </a:r>
            <a:r>
              <a:rPr lang="nl-NL" sz="2000" dirty="0" err="1">
                <a:solidFill>
                  <a:srgbClr val="000000"/>
                </a:solidFill>
                <a:latin typeface="Calibri" panose="020F0502020204030204"/>
              </a:rPr>
              <a:t>blz</a:t>
            </a:r>
            <a:r>
              <a:rPr lang="nl-NL" sz="2000" dirty="0">
                <a:solidFill>
                  <a:srgbClr val="000000"/>
                </a:solidFill>
                <a:latin typeface="Calibri" panose="020F0502020204030204"/>
              </a:rPr>
              <a:t> 241)</a:t>
            </a:r>
          </a:p>
          <a:p>
            <a:pPr marL="0" lvl="0" indent="0">
              <a:buNone/>
            </a:pPr>
            <a:endParaRPr lang="nl-NL" sz="2000" b="1" dirty="0">
              <a:solidFill>
                <a:srgbClr val="000000"/>
              </a:solidFill>
              <a:latin typeface="Calibri" panose="020F0502020204030204"/>
            </a:endParaRPr>
          </a:p>
          <a:p>
            <a:pPr marL="0" lvl="0" indent="0">
              <a:buNone/>
            </a:pPr>
            <a:r>
              <a:rPr lang="nl-NL" sz="3200" dirty="0">
                <a:solidFill>
                  <a:srgbClr val="000000"/>
                </a:solidFill>
                <a:latin typeface="Calibri" panose="020F0502020204030204"/>
              </a:rPr>
              <a:t>Bij sport- en spelmaterialen horen de materialen </a:t>
            </a:r>
          </a:p>
          <a:p>
            <a:pPr marL="0" lvl="0" indent="0">
              <a:buNone/>
            </a:pPr>
            <a:r>
              <a:rPr lang="nl-NL" sz="3200" dirty="0">
                <a:solidFill>
                  <a:srgbClr val="000000"/>
                </a:solidFill>
                <a:latin typeface="Calibri" panose="020F0502020204030204"/>
              </a:rPr>
              <a:t>die beweging en actie uitlokken. </a:t>
            </a:r>
          </a:p>
          <a:p>
            <a:pPr marL="0" lvl="0" indent="0">
              <a:buNone/>
            </a:pPr>
            <a:r>
              <a:rPr lang="nl-NL" sz="3200" dirty="0">
                <a:solidFill>
                  <a:srgbClr val="000000"/>
                </a:solidFill>
                <a:latin typeface="Calibri" panose="020F0502020204030204"/>
              </a:rPr>
              <a:t>Het gaat enerzijds om losse of verankerde materialen, anderzijds om spelvormen.</a:t>
            </a:r>
          </a:p>
          <a:p>
            <a:pPr marL="0" lvl="0" indent="0">
              <a:buNone/>
            </a:pPr>
            <a:r>
              <a:rPr lang="nl-NL" sz="3200" b="1" dirty="0">
                <a:solidFill>
                  <a:srgbClr val="000000"/>
                </a:solidFill>
                <a:latin typeface="Calibri" panose="020F0502020204030204"/>
              </a:rPr>
              <a:t>Losse</a:t>
            </a:r>
            <a:r>
              <a:rPr lang="nl-NL" sz="3200" dirty="0">
                <a:solidFill>
                  <a:srgbClr val="000000"/>
                </a:solidFill>
                <a:latin typeface="Calibri" panose="020F0502020204030204"/>
              </a:rPr>
              <a:t> materialen zijn bijvoorbeeld een voetbal voor jongeren met psychische problemen of springtouwen. </a:t>
            </a:r>
          </a:p>
          <a:p>
            <a:pPr marL="0" lvl="0" indent="0">
              <a:buNone/>
            </a:pPr>
            <a:r>
              <a:rPr lang="nl-NL" sz="3200" dirty="0">
                <a:solidFill>
                  <a:srgbClr val="000000"/>
                </a:solidFill>
                <a:latin typeface="Calibri" panose="020F0502020204030204"/>
              </a:rPr>
              <a:t>Schommels en klimrekken zijn </a:t>
            </a:r>
            <a:r>
              <a:rPr lang="nl-NL" sz="3200" b="1" dirty="0">
                <a:solidFill>
                  <a:srgbClr val="000000"/>
                </a:solidFill>
                <a:latin typeface="Calibri" panose="020F0502020204030204"/>
              </a:rPr>
              <a:t>verankerd</a:t>
            </a:r>
            <a:r>
              <a:rPr lang="nl-NL" sz="3200" dirty="0">
                <a:solidFill>
                  <a:srgbClr val="000000"/>
                </a:solidFill>
                <a:latin typeface="Calibri" panose="020F0502020204030204"/>
              </a:rPr>
              <a:t>. </a:t>
            </a:r>
          </a:p>
          <a:p>
            <a:pPr marL="0" lvl="0" indent="0">
              <a:buNone/>
            </a:pPr>
            <a:r>
              <a:rPr lang="nl-NL" sz="3200" dirty="0">
                <a:solidFill>
                  <a:srgbClr val="000000"/>
                </a:solidFill>
                <a:latin typeface="Calibri" panose="020F0502020204030204"/>
              </a:rPr>
              <a:t>Sport wordt o.a. beoefend in een gymzaal of buiten. In de maatschappelijke zorg ben je vooral bezig met spelvormen om bewegingsactiviteiten uit te lokken.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23062DA-F2AA-462E-B1AD-03F2541D7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5025" y="26617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12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6F7FAA46-F63C-45FE-B4F0-A7E677E9F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A9B7795-7E78-4F68-B6FE-6ECC91656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B8D726A5-7900-41B4-8D49-49B4A2010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B21A025-BFD8-4EFC-8670-C9D563942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l="23453" r="9898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AD80A8-38CE-441F-9255-20D9E9C99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7164674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WAT GAAN WE DOEN VANDAAG?:</a:t>
            </a:r>
            <a:br>
              <a:rPr lang="en-US" sz="3600" b="1" dirty="0">
                <a:solidFill>
                  <a:schemeClr val="tx1"/>
                </a:solidFill>
              </a:rPr>
            </a:br>
            <a:br>
              <a:rPr lang="en-US" sz="3600" dirty="0">
                <a:solidFill>
                  <a:schemeClr val="tx1"/>
                </a:solidFill>
              </a:rPr>
            </a:b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- </a:t>
            </a:r>
            <a:r>
              <a:rPr lang="en-US" sz="3600" dirty="0" err="1">
                <a:solidFill>
                  <a:schemeClr val="tx1"/>
                </a:solidFill>
              </a:rPr>
              <a:t>welkom</a:t>
            </a:r>
            <a:r>
              <a:rPr lang="en-US" sz="3600" dirty="0">
                <a:solidFill>
                  <a:schemeClr val="tx1"/>
                </a:solidFill>
              </a:rPr>
              <a:t> / </a:t>
            </a:r>
            <a:r>
              <a:rPr lang="en-US" sz="3600" dirty="0" err="1">
                <a:solidFill>
                  <a:schemeClr val="tx1"/>
                </a:solidFill>
              </a:rPr>
              <a:t>opstart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vd</a:t>
            </a:r>
            <a:r>
              <a:rPr lang="en-US" sz="3600" dirty="0">
                <a:solidFill>
                  <a:schemeClr val="tx1"/>
                </a:solidFill>
              </a:rPr>
              <a:t> les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 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- </a:t>
            </a:r>
            <a:r>
              <a:rPr lang="en-US" sz="3600" dirty="0" err="1">
                <a:solidFill>
                  <a:schemeClr val="tx1"/>
                </a:solidFill>
              </a:rPr>
              <a:t>terugblik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naar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vorige</a:t>
            </a:r>
            <a:r>
              <a:rPr lang="en-US" sz="3600" dirty="0">
                <a:solidFill>
                  <a:schemeClr val="tx1"/>
                </a:solidFill>
              </a:rPr>
              <a:t> week</a:t>
            </a:r>
            <a:br>
              <a:rPr lang="en-US" sz="3600" dirty="0">
                <a:solidFill>
                  <a:schemeClr val="tx1"/>
                </a:solidFill>
              </a:rPr>
            </a:b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- </a:t>
            </a:r>
            <a:r>
              <a:rPr lang="en-US" sz="3600" dirty="0" err="1">
                <a:solidFill>
                  <a:schemeClr val="tx1"/>
                </a:solidFill>
              </a:rPr>
              <a:t>theorie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thema</a:t>
            </a:r>
            <a:r>
              <a:rPr lang="en-US" sz="3600" dirty="0">
                <a:solidFill>
                  <a:schemeClr val="tx1"/>
                </a:solidFill>
              </a:rPr>
              <a:t> 12.5  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 err="1">
                <a:solidFill>
                  <a:schemeClr val="tx1"/>
                </a:solidFill>
              </a:rPr>
              <a:t>bewegen</a:t>
            </a:r>
            <a:r>
              <a:rPr lang="en-US" sz="3600" dirty="0">
                <a:solidFill>
                  <a:schemeClr val="tx1"/>
                </a:solidFill>
              </a:rPr>
              <a:t> is </a:t>
            </a:r>
            <a:r>
              <a:rPr lang="en-US" sz="3600" dirty="0" err="1">
                <a:solidFill>
                  <a:schemeClr val="tx1"/>
                </a:solidFill>
              </a:rPr>
              <a:t>beter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leren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 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 - </a:t>
            </a:r>
            <a:r>
              <a:rPr lang="en-US" sz="3600" dirty="0" err="1">
                <a:solidFill>
                  <a:schemeClr val="tx1"/>
                </a:solidFill>
              </a:rPr>
              <a:t>huiswerkopdracht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6E49661-E258-450C-8150-A91A6B30D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9605" y="1828800"/>
            <a:ext cx="0" cy="3200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8372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A1F3E1-9CC6-4D07-A34F-617901684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761" y="124026"/>
            <a:ext cx="9720072" cy="1499616"/>
          </a:xfrm>
        </p:spPr>
        <p:txBody>
          <a:bodyPr/>
          <a:lstStyle/>
          <a:p>
            <a:r>
              <a:rPr lang="nl-NL" b="1" dirty="0"/>
              <a:t>Opdracht A</a:t>
            </a:r>
            <a:r>
              <a:rPr lang="nl-NL" dirty="0"/>
              <a:t>:  </a:t>
            </a:r>
            <a:r>
              <a:rPr lang="nl-NL" dirty="0" err="1"/>
              <a:t>kletspot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C4FD67D-C448-40C3-96E8-66B73CA4B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762" y="1881632"/>
            <a:ext cx="9720071" cy="55270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2577CA9-5038-42C9-B81B-4CE574778EDC}"/>
              </a:ext>
            </a:extLst>
          </p:cNvPr>
          <p:cNvSpPr txBox="1"/>
          <p:nvPr/>
        </p:nvSpPr>
        <p:spPr>
          <a:xfrm>
            <a:off x="392810" y="1409439"/>
            <a:ext cx="662432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Opdracht:</a:t>
            </a:r>
          </a:p>
          <a:p>
            <a:r>
              <a:rPr lang="nl-NL" sz="2000" dirty="0"/>
              <a:t>Maak voor een doelgroep (je mag zelf kiezen welke), een </a:t>
            </a:r>
            <a:r>
              <a:rPr lang="nl-NL" sz="2000" b="1" dirty="0" err="1"/>
              <a:t>kletspot</a:t>
            </a:r>
            <a:r>
              <a:rPr lang="nl-NL" sz="2000" b="1" dirty="0"/>
              <a:t>.</a:t>
            </a:r>
          </a:p>
          <a:p>
            <a:r>
              <a:rPr lang="nl-NL" sz="2000" dirty="0"/>
              <a:t>Met deze </a:t>
            </a:r>
            <a:r>
              <a:rPr lang="nl-NL" sz="2000" dirty="0" err="1"/>
              <a:t>kletspot</a:t>
            </a:r>
            <a:r>
              <a:rPr lang="nl-NL" sz="2000" dirty="0"/>
              <a:t> kun je samen in gesprek met de cliënten over dilemma’s, leuke, moeilijke of juist humoristische onderwerpen. </a:t>
            </a:r>
          </a:p>
          <a:p>
            <a:endParaRPr lang="nl-NL" sz="2000" dirty="0"/>
          </a:p>
          <a:p>
            <a:r>
              <a:rPr lang="nl-NL" sz="2000" b="1" dirty="0" err="1"/>
              <a:t>Benodigheden</a:t>
            </a:r>
            <a:r>
              <a:rPr lang="nl-NL" sz="2000" b="1" dirty="0"/>
              <a:t>:</a:t>
            </a:r>
          </a:p>
          <a:p>
            <a:r>
              <a:rPr lang="nl-NL" sz="2000" dirty="0"/>
              <a:t>-een lege jampot of </a:t>
            </a:r>
            <a:r>
              <a:rPr lang="nl-NL" sz="2000" dirty="0" err="1"/>
              <a:t>augurkenpot</a:t>
            </a:r>
            <a:endParaRPr lang="nl-NL" sz="2000" dirty="0"/>
          </a:p>
          <a:p>
            <a:r>
              <a:rPr lang="nl-NL" sz="2000" dirty="0"/>
              <a:t>-stevig papier</a:t>
            </a:r>
          </a:p>
          <a:p>
            <a:r>
              <a:rPr lang="nl-NL" sz="2000" dirty="0"/>
              <a:t>-stiften en kleurpotloden</a:t>
            </a:r>
          </a:p>
          <a:p>
            <a:r>
              <a:rPr lang="nl-NL" sz="2000" dirty="0"/>
              <a:t>-materialen om 10 praat-briefjes (met stellingen, vragen,  onderwerpen of dilemma’s) en materialen om de pot te versieren</a:t>
            </a:r>
          </a:p>
          <a:p>
            <a:r>
              <a:rPr lang="nl-NL" sz="2000" dirty="0"/>
              <a:t>-schaar en lijm</a:t>
            </a:r>
          </a:p>
          <a:p>
            <a:endParaRPr lang="nl-NL" sz="2000" dirty="0"/>
          </a:p>
          <a:p>
            <a:r>
              <a:rPr lang="nl-NL" sz="2000" b="1" dirty="0"/>
              <a:t>Uitdaging</a:t>
            </a:r>
            <a:r>
              <a:rPr lang="nl-NL" sz="2000" dirty="0"/>
              <a:t>: versier de pot en praat-briefjes zo mooi mogelijk! Je mag helemaal uit de dak gaan!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932A8A9-7842-4A62-8AA2-997FB4B1C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5121" y="2905909"/>
            <a:ext cx="4028440" cy="373451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4584215-4ECB-4C34-8FD2-9598BDC34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857" y="197559"/>
            <a:ext cx="3381375" cy="135255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D2BEFA8B-D0CC-4681-A1E0-DB908B0F5C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1335" y="617728"/>
            <a:ext cx="2083498" cy="284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6075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A1F3E1-9CC6-4D07-A34F-617901684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61" y="52708"/>
            <a:ext cx="9720072" cy="1499616"/>
          </a:xfrm>
        </p:spPr>
        <p:txBody>
          <a:bodyPr/>
          <a:lstStyle/>
          <a:p>
            <a:r>
              <a:rPr lang="nl-NL" b="1" dirty="0"/>
              <a:t>Opdracht B</a:t>
            </a:r>
            <a:r>
              <a:rPr lang="nl-NL" dirty="0"/>
              <a:t>: beweegprogramma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C4FD67D-C448-40C3-96E8-66B73CA4B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780" y="1303485"/>
            <a:ext cx="9720071" cy="5527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Opdracht:</a:t>
            </a:r>
          </a:p>
          <a:p>
            <a:pPr marL="0" indent="0">
              <a:buNone/>
            </a:pPr>
            <a:r>
              <a:rPr lang="nl-NL" dirty="0"/>
              <a:t>Bedenk een beweegprogramma voor een zelfgekozen doelgroep (</a:t>
            </a:r>
            <a:r>
              <a:rPr lang="nl-NL" dirty="0" err="1"/>
              <a:t>bijv</a:t>
            </a:r>
            <a:r>
              <a:rPr lang="nl-NL" dirty="0"/>
              <a:t> jongeren met gedragsproblemen / mensen met een verstandelijke beperking / ouderen).</a:t>
            </a:r>
          </a:p>
          <a:p>
            <a:pPr marL="0" indent="0">
              <a:buNone/>
            </a:pPr>
            <a:r>
              <a:rPr lang="nl-NL" dirty="0"/>
              <a:t>Het </a:t>
            </a:r>
            <a:r>
              <a:rPr lang="nl-NL" dirty="0">
                <a:highlight>
                  <a:srgbClr val="FFFF00"/>
                </a:highlight>
              </a:rPr>
              <a:t>beweegprogramma</a:t>
            </a:r>
            <a:r>
              <a:rPr lang="nl-NL" dirty="0"/>
              <a:t> bestaat uit:</a:t>
            </a:r>
          </a:p>
          <a:p>
            <a:pPr>
              <a:buFontTx/>
              <a:buChar char="-"/>
            </a:pPr>
            <a:r>
              <a:rPr lang="nl-NL" dirty="0"/>
              <a:t>3 beweegmomenten - 3 activiteiten per beweegmoment (in totaal dus 9)</a:t>
            </a:r>
          </a:p>
          <a:p>
            <a:pPr>
              <a:buFontTx/>
              <a:buChar char="-"/>
            </a:pPr>
            <a:r>
              <a:rPr lang="nl-NL" dirty="0"/>
              <a:t>Je maakt hier een duidelijk en aantrekkelijk programmaboekje van waarin je kort uitleg geeft, enthousiasmeert, veel motivatie geeft en aanzet tot positief bewegen!</a:t>
            </a:r>
          </a:p>
          <a:p>
            <a:pPr>
              <a:buFontTx/>
              <a:buChar char="-"/>
            </a:pPr>
            <a:r>
              <a:rPr lang="nl-NL" b="1" dirty="0"/>
              <a:t>Benodigdheden:</a:t>
            </a:r>
          </a:p>
          <a:p>
            <a:pPr>
              <a:buFontTx/>
              <a:buChar char="-"/>
            </a:pPr>
            <a:r>
              <a:rPr lang="nl-NL" dirty="0"/>
              <a:t>Papier / stiften / kleurpotloden / tijdschriften voor plaatjes / schaar / lijm</a:t>
            </a:r>
            <a:endParaRPr lang="nl-NL" b="1" dirty="0"/>
          </a:p>
          <a:p>
            <a:pPr>
              <a:buFontTx/>
              <a:buChar char="-"/>
            </a:pPr>
            <a:r>
              <a:rPr lang="nl-NL" b="1" dirty="0"/>
              <a:t>Uitdaging</a:t>
            </a:r>
            <a:r>
              <a:rPr lang="nl-NL" dirty="0"/>
              <a:t>: zorg dat je de juiste taal spreekt: </a:t>
            </a:r>
            <a:r>
              <a:rPr lang="nl-NL" dirty="0" err="1"/>
              <a:t>bijv</a:t>
            </a:r>
            <a:r>
              <a:rPr lang="nl-NL" dirty="0"/>
              <a:t> bij jongeren een stoere bootcamp, bij mensen met een beperking gebruik maken van aansprekende muziek en ouderen juist weer uitnodigend/vriendelijk met accent op recreëren. </a:t>
            </a:r>
          </a:p>
          <a:p>
            <a:pPr>
              <a:buFontTx/>
              <a:buChar char="-"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D79DD19-E776-4A05-82F1-7167553B7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2853" y="2895454"/>
            <a:ext cx="1896679" cy="189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1416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09B45D7-3B3E-4190-A838-F4EF4A69AF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l="15247" r="18104"/>
          <a:stretch/>
        </p:blipFill>
        <p:spPr>
          <a:xfrm>
            <a:off x="111780" y="-111761"/>
            <a:ext cx="12188932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AD80A8-38CE-441F-9255-20D9E9C99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533" y="711201"/>
            <a:ext cx="9423399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br>
              <a:rPr lang="en-US" sz="3600" b="1" dirty="0">
                <a:solidFill>
                  <a:schemeClr val="tx1"/>
                </a:solidFill>
              </a:rPr>
            </a:b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8000" dirty="0">
                <a:solidFill>
                  <a:schemeClr val="tx1"/>
                </a:solidFill>
              </a:rPr>
              <a:t>Tot </a:t>
            </a:r>
            <a:r>
              <a:rPr lang="en-US" sz="8000" dirty="0" err="1">
                <a:solidFill>
                  <a:schemeClr val="tx1"/>
                </a:solidFill>
              </a:rPr>
              <a:t>volgende</a:t>
            </a:r>
            <a:r>
              <a:rPr lang="en-US" sz="8000" dirty="0">
                <a:solidFill>
                  <a:schemeClr val="tx1"/>
                </a:solidFill>
              </a:rPr>
              <a:t> week!</a:t>
            </a:r>
            <a:br>
              <a:rPr lang="en-US" sz="3600" dirty="0">
                <a:solidFill>
                  <a:schemeClr val="tx1"/>
                </a:solidFill>
              </a:rPr>
            </a:br>
            <a:br>
              <a:rPr lang="en-US" sz="3600" dirty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722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F3CAF1-0CBB-4497-B7BE-E85DC1889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648" y="1041400"/>
            <a:ext cx="5593419" cy="1499616"/>
          </a:xfrm>
        </p:spPr>
        <p:txBody>
          <a:bodyPr>
            <a:normAutofit/>
          </a:bodyPr>
          <a:lstStyle/>
          <a:p>
            <a:r>
              <a:rPr lang="nl-NL" sz="3700" b="1" dirty="0"/>
              <a:t>Het belang van activiteiten</a:t>
            </a:r>
            <a:br>
              <a:rPr lang="nl-NL" sz="3700" dirty="0"/>
            </a:br>
            <a:endParaRPr lang="nl-NL" sz="37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09816C-9DF4-4DB5-876C-587C5F4F7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648" y="2138680"/>
            <a:ext cx="4429615" cy="393192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nl-NL" dirty="0"/>
              <a:t>BRON: THEMA 12.5  – Verdieping: </a:t>
            </a:r>
            <a:r>
              <a:rPr lang="nl-NL" dirty="0" err="1"/>
              <a:t>Begewen</a:t>
            </a:r>
            <a:r>
              <a:rPr lang="nl-NL" dirty="0"/>
              <a:t> is beter leren </a:t>
            </a:r>
            <a:r>
              <a:rPr lang="nl-NL" sz="1800" dirty="0"/>
              <a:t>(vanaf </a:t>
            </a:r>
            <a:r>
              <a:rPr lang="nl-NL" sz="1800" b="1" dirty="0" err="1"/>
              <a:t>blz</a:t>
            </a:r>
            <a:r>
              <a:rPr lang="nl-NL" sz="1800" b="1" dirty="0"/>
              <a:t> 245</a:t>
            </a:r>
            <a:r>
              <a:rPr lang="nl-NL" sz="1800" dirty="0"/>
              <a:t>)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	</a:t>
            </a:r>
          </a:p>
          <a:p>
            <a:pPr>
              <a:buFont typeface="Courier New" panose="02070309020205020404" pitchFamily="49" charset="0"/>
              <a:buChar char="o"/>
            </a:pPr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96B30F1-CADD-4B1E-8A14-E07C9DB83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1716" y="640080"/>
            <a:ext cx="3904488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939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6F7FAA46-F63C-45FE-B4F0-A7E677E9F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A9B7795-7E78-4F68-B6FE-6ECC91656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B8D726A5-7900-41B4-8D49-49B4A2010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B21A025-BFD8-4EFC-8670-C9D563942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l="23453" r="9898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AD80A8-38CE-441F-9255-20D9E9C99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7433732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z="3600" dirty="0">
                <a:solidFill>
                  <a:schemeClr val="tx1"/>
                </a:solidFill>
              </a:rPr>
              <a:t>Lesdoelen:</a:t>
            </a:r>
            <a:br>
              <a:rPr lang="nl-NL" sz="3600" dirty="0">
                <a:solidFill>
                  <a:schemeClr val="tx1"/>
                </a:solidFill>
              </a:rPr>
            </a:br>
            <a:br>
              <a:rPr lang="nl-NL" sz="3600" dirty="0">
                <a:solidFill>
                  <a:schemeClr val="tx1"/>
                </a:solidFill>
              </a:rPr>
            </a:br>
            <a:r>
              <a:rPr lang="nl-NL" sz="3600" dirty="0">
                <a:solidFill>
                  <a:schemeClr val="tx1"/>
                </a:solidFill>
              </a:rPr>
              <a:t>- je hebt kennis gemaakt met het de theorie over het bewegen</a:t>
            </a:r>
            <a:br>
              <a:rPr lang="nl-NL" sz="3600" dirty="0">
                <a:solidFill>
                  <a:schemeClr val="tx1"/>
                </a:solidFill>
              </a:rPr>
            </a:br>
            <a:r>
              <a:rPr lang="nl-NL" sz="3600" dirty="0">
                <a:solidFill>
                  <a:schemeClr val="tx1"/>
                </a:solidFill>
              </a:rPr>
              <a:t> </a:t>
            </a:r>
            <a:br>
              <a:rPr lang="nl-NL" sz="3600" dirty="0">
                <a:solidFill>
                  <a:schemeClr val="tx1"/>
                </a:solidFill>
              </a:rPr>
            </a:br>
            <a:r>
              <a:rPr lang="nl-NL" sz="3600" dirty="0">
                <a:solidFill>
                  <a:schemeClr val="tx1"/>
                </a:solidFill>
              </a:rPr>
              <a:t>- je kent verschillende materialen die bewegen bevorderen</a:t>
            </a:r>
            <a:br>
              <a:rPr lang="nl-NL" sz="3600" dirty="0">
                <a:solidFill>
                  <a:schemeClr val="tx1"/>
                </a:solidFill>
              </a:rPr>
            </a:br>
            <a:br>
              <a:rPr lang="nl-NL" sz="3600" dirty="0">
                <a:solidFill>
                  <a:schemeClr val="tx1"/>
                </a:solidFill>
              </a:rPr>
            </a:br>
            <a:r>
              <a:rPr lang="nl-NL" sz="3600" dirty="0">
                <a:solidFill>
                  <a:schemeClr val="tx1"/>
                </a:solidFill>
              </a:rPr>
              <a:t>je kan een sport- of spelactiviteit maken voor jouw doelgroep</a:t>
            </a:r>
            <a:endParaRPr lang="en-US" sz="3600" dirty="0">
              <a:solidFill>
                <a:schemeClr val="tx1"/>
              </a:solidFill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6E49661-E258-450C-8150-A91A6B30D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9605" y="1828800"/>
            <a:ext cx="0" cy="3200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686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2168A7E-2364-4BA4-A7F2-AA1A534A0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3195" y="855134"/>
            <a:ext cx="5071872" cy="1265156"/>
          </a:xfrm>
        </p:spPr>
        <p:txBody>
          <a:bodyPr>
            <a:normAutofit/>
          </a:bodyPr>
          <a:lstStyle/>
          <a:p>
            <a:pPr algn="ctr"/>
            <a:r>
              <a:rPr lang="nl-NL" b="1" dirty="0"/>
              <a:t>Online </a:t>
            </a:r>
            <a:r>
              <a:rPr lang="nl-NL" b="1" dirty="0" err="1"/>
              <a:t>energizer</a:t>
            </a: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5CDB69A-F24F-4B97-8A6B-3026E7BE2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6392" y="2484437"/>
            <a:ext cx="8034996" cy="335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81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2168A7E-2364-4BA4-A7F2-AA1A534A0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222" y="356884"/>
            <a:ext cx="5071872" cy="1265156"/>
          </a:xfrm>
        </p:spPr>
        <p:txBody>
          <a:bodyPr>
            <a:normAutofit/>
          </a:bodyPr>
          <a:lstStyle/>
          <a:p>
            <a:pPr algn="ctr"/>
            <a:r>
              <a:rPr lang="nl-NL" b="1" dirty="0" err="1"/>
              <a:t>energizer</a:t>
            </a:r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A564408-ADFE-4B6A-B057-7DB81321D0C6}"/>
              </a:ext>
            </a:extLst>
          </p:cNvPr>
          <p:cNvSpPr txBox="1"/>
          <p:nvPr/>
        </p:nvSpPr>
        <p:spPr>
          <a:xfrm>
            <a:off x="943186" y="1481904"/>
            <a:ext cx="963506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nl-NL" sz="3200" dirty="0"/>
              <a:t>Je moet degene kiezen waarvan je vindt dat die het beste bij je past of voor je geldt.</a:t>
            </a:r>
          </a:p>
          <a:p>
            <a:pPr fontAlgn="base"/>
            <a:r>
              <a:rPr lang="nl-NL" sz="3200" dirty="0"/>
              <a:t>Bijvoorbeeld:</a:t>
            </a:r>
          </a:p>
          <a:p>
            <a:pPr fontAlgn="base"/>
            <a:r>
              <a:rPr lang="nl-NL" sz="3200" dirty="0"/>
              <a:t>Je mag kiezen tussen koffie of thee. Wat voor persoon ben je? Iemand die meer van koffie houdt of van thee? Bij koffie houd je je </a:t>
            </a:r>
            <a:r>
              <a:rPr lang="nl-NL" sz="3200" dirty="0">
                <a:highlight>
                  <a:srgbClr val="00FFFF"/>
                </a:highlight>
              </a:rPr>
              <a:t>arm </a:t>
            </a:r>
            <a:r>
              <a:rPr lang="nl-NL" sz="3200" b="1" dirty="0">
                <a:highlight>
                  <a:srgbClr val="00FFFF"/>
                </a:highlight>
              </a:rPr>
              <a:t>horizontaal</a:t>
            </a:r>
            <a:r>
              <a:rPr lang="nl-NL" sz="3200" dirty="0">
                <a:highlight>
                  <a:srgbClr val="00FFFF"/>
                </a:highlight>
              </a:rPr>
              <a:t> </a:t>
            </a:r>
            <a:r>
              <a:rPr lang="nl-NL" sz="3200" dirty="0"/>
              <a:t>in het beeld en bij thee houd je je </a:t>
            </a:r>
            <a:r>
              <a:rPr lang="nl-NL" sz="3200" dirty="0">
                <a:highlight>
                  <a:srgbClr val="00FFFF"/>
                </a:highlight>
              </a:rPr>
              <a:t>arm </a:t>
            </a:r>
            <a:r>
              <a:rPr lang="nl-NL" sz="3200" b="1" dirty="0">
                <a:highlight>
                  <a:srgbClr val="00FFFF"/>
                </a:highlight>
              </a:rPr>
              <a:t>verticaal</a:t>
            </a:r>
            <a:r>
              <a:rPr lang="nl-NL" sz="3200" dirty="0">
                <a:highlight>
                  <a:srgbClr val="00FFFF"/>
                </a:highlight>
              </a:rPr>
              <a:t>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6EE0089-7E46-4881-BB6A-04310EFD9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5571" y="4539051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26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2168A7E-2364-4BA4-A7F2-AA1A534A0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222" y="356884"/>
            <a:ext cx="5071872" cy="1265156"/>
          </a:xfrm>
        </p:spPr>
        <p:txBody>
          <a:bodyPr>
            <a:normAutofit/>
          </a:bodyPr>
          <a:lstStyle/>
          <a:p>
            <a:pPr algn="ctr"/>
            <a:r>
              <a:rPr lang="nl-NL" b="1" dirty="0"/>
              <a:t>Online </a:t>
            </a:r>
            <a:r>
              <a:rPr lang="nl-NL" b="1" dirty="0" err="1"/>
              <a:t>energizer</a:t>
            </a:r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A564408-ADFE-4B6A-B057-7DB81321D0C6}"/>
              </a:ext>
            </a:extLst>
          </p:cNvPr>
          <p:cNvSpPr txBox="1"/>
          <p:nvPr/>
        </p:nvSpPr>
        <p:spPr>
          <a:xfrm>
            <a:off x="2086186" y="2844225"/>
            <a:ext cx="96350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nl-NL" sz="6000" dirty="0"/>
              <a:t>Ochtendmens/avondmens</a:t>
            </a:r>
          </a:p>
        </p:txBody>
      </p:sp>
    </p:spTree>
    <p:extLst>
      <p:ext uri="{BB962C8B-B14F-4D97-AF65-F5344CB8AC3E}">
        <p14:creationId xmlns:p14="http://schemas.microsoft.com/office/powerpoint/2010/main" val="1279175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2168A7E-2364-4BA4-A7F2-AA1A534A0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222" y="356884"/>
            <a:ext cx="5071872" cy="1265156"/>
          </a:xfrm>
        </p:spPr>
        <p:txBody>
          <a:bodyPr>
            <a:normAutofit/>
          </a:bodyPr>
          <a:lstStyle/>
          <a:p>
            <a:pPr algn="ctr"/>
            <a:r>
              <a:rPr lang="nl-NL" b="1" dirty="0"/>
              <a:t>Online </a:t>
            </a:r>
            <a:r>
              <a:rPr lang="nl-NL" b="1" dirty="0" err="1"/>
              <a:t>energizer</a:t>
            </a:r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C6C47291-568D-47AE-B653-35D7430A0B03}"/>
              </a:ext>
            </a:extLst>
          </p:cNvPr>
          <p:cNvSpPr/>
          <p:nvPr/>
        </p:nvSpPr>
        <p:spPr>
          <a:xfrm>
            <a:off x="2630342" y="2694001"/>
            <a:ext cx="638681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nl-NL" sz="7200" dirty="0"/>
              <a:t>Chips/chocolade</a:t>
            </a:r>
          </a:p>
        </p:txBody>
      </p:sp>
    </p:spTree>
    <p:extLst>
      <p:ext uri="{BB962C8B-B14F-4D97-AF65-F5344CB8AC3E}">
        <p14:creationId xmlns:p14="http://schemas.microsoft.com/office/powerpoint/2010/main" val="2214794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CB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2168A7E-2364-4BA4-A7F2-AA1A534A0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222" y="356884"/>
            <a:ext cx="5071872" cy="1265156"/>
          </a:xfrm>
        </p:spPr>
        <p:txBody>
          <a:bodyPr>
            <a:normAutofit/>
          </a:bodyPr>
          <a:lstStyle/>
          <a:p>
            <a:pPr algn="ctr"/>
            <a:r>
              <a:rPr lang="nl-NL" b="1" dirty="0"/>
              <a:t>Online </a:t>
            </a:r>
            <a:r>
              <a:rPr lang="nl-NL" b="1" dirty="0" err="1"/>
              <a:t>energizer</a:t>
            </a:r>
            <a:endParaRPr lang="nl-NL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8E5A77C5-56CF-41F3-AC78-8EF56E185E54}"/>
              </a:ext>
            </a:extLst>
          </p:cNvPr>
          <p:cNvSpPr/>
          <p:nvPr/>
        </p:nvSpPr>
        <p:spPr>
          <a:xfrm>
            <a:off x="634967" y="2967335"/>
            <a:ext cx="112302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5400" dirty="0"/>
              <a:t>mobiel ‘s nachts aan/mobiel ‘s nachts uit</a:t>
            </a:r>
          </a:p>
        </p:txBody>
      </p:sp>
    </p:spTree>
    <p:extLst>
      <p:ext uri="{BB962C8B-B14F-4D97-AF65-F5344CB8AC3E}">
        <p14:creationId xmlns:p14="http://schemas.microsoft.com/office/powerpoint/2010/main" val="2728402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">
  <a:themeElements>
    <a:clrScheme name="Integra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1429BF1A67E641B09F2EAAF27E91D3" ma:contentTypeVersion="13" ma:contentTypeDescription="Een nieuw document maken." ma:contentTypeScope="" ma:versionID="5748224ff10b4fea33270d440e7d9d60">
  <xsd:schema xmlns:xsd="http://www.w3.org/2001/XMLSchema" xmlns:xs="http://www.w3.org/2001/XMLSchema" xmlns:p="http://schemas.microsoft.com/office/2006/metadata/properties" xmlns:ns3="ee5ad45f-5c26-4269-94b9-a38f6ca33220" xmlns:ns4="f0c2a196-fb86-4a80-b53b-494531e97d44" targetNamespace="http://schemas.microsoft.com/office/2006/metadata/properties" ma:root="true" ma:fieldsID="5ff6d6999ffd953ae8447d3a8b8fe2ed" ns3:_="" ns4:_="">
    <xsd:import namespace="ee5ad45f-5c26-4269-94b9-a38f6ca33220"/>
    <xsd:import namespace="f0c2a196-fb86-4a80-b53b-494531e97d4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5ad45f-5c26-4269-94b9-a38f6ca332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c2a196-fb86-4a80-b53b-494531e97d4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FEB23C-D07B-425E-AC97-BAD710D651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5ad45f-5c26-4269-94b9-a38f6ca33220"/>
    <ds:schemaRef ds:uri="f0c2a196-fb86-4a80-b53b-494531e97d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C69A43-D2CD-43DC-A239-45BAAB01B52A}">
  <ds:schemaRefs>
    <ds:schemaRef ds:uri="f0c2a196-fb86-4a80-b53b-494531e97d44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dcmitype/"/>
    <ds:schemaRef ds:uri="ee5ad45f-5c26-4269-94b9-a38f6ca33220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5CFD5F96-A21B-4F41-AD9A-568C116B2F8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837</Words>
  <Application>Microsoft Office PowerPoint</Application>
  <PresentationFormat>Breedbeeld</PresentationFormat>
  <Paragraphs>105</Paragraphs>
  <Slides>22</Slides>
  <Notes>15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31" baseType="lpstr">
      <vt:lpstr>Arial</vt:lpstr>
      <vt:lpstr>Calibri</vt:lpstr>
      <vt:lpstr>Courier New</vt:lpstr>
      <vt:lpstr>open sans</vt:lpstr>
      <vt:lpstr>Roboto-Light</vt:lpstr>
      <vt:lpstr>Tw Cen MT</vt:lpstr>
      <vt:lpstr>Tw Cen MT Condensed</vt:lpstr>
      <vt:lpstr>Wingdings 3</vt:lpstr>
      <vt:lpstr>Integraal</vt:lpstr>
      <vt:lpstr>Sport &amp; spel</vt:lpstr>
      <vt:lpstr>WAT GAAN WE DOEN VANDAAG?:   - welkom / opstart vd les   - terugblik naar vorige week  - theorie thema 12.5   bewegen is beter leren    - huiswerkopdracht </vt:lpstr>
      <vt:lpstr>Het belang van activiteiten </vt:lpstr>
      <vt:lpstr>Lesdoelen:  - je hebt kennis gemaakt met het de theorie over het bewegen   - je kent verschillende materialen die bewegen bevorderen  je kan een sport- of spelactiviteit maken voor jouw doelgroep</vt:lpstr>
      <vt:lpstr>Online energizer</vt:lpstr>
      <vt:lpstr>energizer</vt:lpstr>
      <vt:lpstr>Online energizer</vt:lpstr>
      <vt:lpstr>Online energizer</vt:lpstr>
      <vt:lpstr>Online energizer</vt:lpstr>
      <vt:lpstr>Online energizer</vt:lpstr>
      <vt:lpstr>Online energizer</vt:lpstr>
      <vt:lpstr>Online energizer</vt:lpstr>
      <vt:lpstr>Zo, en nu door naar de theorie   Vraag aan de groep:   ‘wat is het belang van activiteiten?’</vt:lpstr>
      <vt:lpstr>Het belang van activiteiten</vt:lpstr>
      <vt:lpstr>Wat is volgens jullie het belang van sport &amp; spel voor jullie doelgroepen?</vt:lpstr>
      <vt:lpstr>Begeleiders kunnen spel als middel inzetten om bijvoorbeeld:</vt:lpstr>
      <vt:lpstr>PowerPoint-presentatie</vt:lpstr>
      <vt:lpstr>PowerPoint-presentatie</vt:lpstr>
      <vt:lpstr>PowerPoint-presentatie</vt:lpstr>
      <vt:lpstr>Opdracht A:  kletspot</vt:lpstr>
      <vt:lpstr>Opdracht B: beweegprogramma</vt:lpstr>
      <vt:lpstr>  Tot volgende week!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 belang van activiteiten</dc:title>
  <dc:creator>Mariëlle  Huisman</dc:creator>
  <cp:lastModifiedBy>Noortje Dam</cp:lastModifiedBy>
  <cp:revision>7</cp:revision>
  <dcterms:created xsi:type="dcterms:W3CDTF">2020-10-20T12:09:44Z</dcterms:created>
  <dcterms:modified xsi:type="dcterms:W3CDTF">2021-02-05T12:02:48Z</dcterms:modified>
</cp:coreProperties>
</file>